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979" r:id="rId2"/>
    <p:sldId id="1236" r:id="rId3"/>
    <p:sldId id="1234" r:id="rId4"/>
    <p:sldId id="1264" r:id="rId5"/>
    <p:sldId id="1265" r:id="rId6"/>
    <p:sldId id="1266" r:id="rId7"/>
    <p:sldId id="1243" r:id="rId8"/>
    <p:sldId id="1244" r:id="rId9"/>
    <p:sldId id="1245" r:id="rId10"/>
    <p:sldId id="1246" r:id="rId11"/>
    <p:sldId id="1247" r:id="rId12"/>
    <p:sldId id="1248" r:id="rId13"/>
    <p:sldId id="1249" r:id="rId14"/>
    <p:sldId id="1250" r:id="rId15"/>
    <p:sldId id="1251" r:id="rId16"/>
    <p:sldId id="1261" r:id="rId17"/>
    <p:sldId id="1263" r:id="rId18"/>
    <p:sldId id="977" r:id="rId19"/>
    <p:sldId id="978" r:id="rId20"/>
    <p:sldId id="1096" r:id="rId21"/>
    <p:sldId id="109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517"/>
    <p:restoredTop sz="96327"/>
  </p:normalViewPr>
  <p:slideViewPr>
    <p:cSldViewPr snapToGrid="0">
      <p:cViewPr varScale="1">
        <p:scale>
          <a:sx n="287" d="100"/>
          <a:sy n="287" d="100"/>
        </p:scale>
        <p:origin x="20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91EB4-88AA-A442-AEE5-A32C214E5F2A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2CA128-5EA5-5F49-B1C3-679C8056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392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e476c8e5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e476c8e5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No asymmetry of time - how to reduce to a soundbite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Audience soundbites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‘Almost all studies in ml do test-train split’ that’s a bad idea when you have time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0989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5a107e654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5a107e654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mention equal # papers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consider replacing w/ diagram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15214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3DF3D-DEA4-E8D7-98AB-584ED8C14A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D87597-8C8B-EAAE-6FEE-EBA0C67C39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665BE-0D56-5166-BB76-B90784CE7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11,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42810-3B35-2284-8CF5-CB8D46440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FD286-7DEA-0C67-871A-60ADBD0AD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BC10-0065-AC4C-83D0-88A776A5E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965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80C54-F3D9-59EE-DC7B-1615C0195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F7024E-3F1B-54F8-7697-A070C5CDDD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BBC22-9C18-FA3D-12EC-45D352648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11,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EFC0F-E058-6D08-4AA5-FED95E4EB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D5F12-1337-94F5-780C-9538848E8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BC10-0065-AC4C-83D0-88A776A5E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967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25D0E9-1A96-0D45-3A96-6294B2421D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C2D10B-152A-08F1-0C81-1F9DF77DBA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6C7ED-13C0-F2B8-C4C7-C963EA39D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11,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642D8-FB38-93BE-77BC-5D3551D09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D49A0-4C1F-35E5-1F34-16787F264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BC10-0065-AC4C-83D0-88A776A5E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63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587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42165-765C-BEC4-ACF6-18DA22FEA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BB016-79EB-DB75-16A4-DB2162846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72D92-F224-DBCD-35DC-1EF39DB52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11,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1897F6-8304-D51F-268B-79BFFB9ED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C6C02-DF83-2686-8C1C-C9CF2B280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BC10-0065-AC4C-83D0-88A776A5E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45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82E06-F11D-C0CC-5FEE-DD43C3CF8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F8EA0-B50B-39E9-F0D4-4932FEAE2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C0943-87F1-39D0-F13C-BFE8D9E6C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11,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A28EF-B8CF-138B-98E3-500B07832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C3F61-087D-75D1-29C4-B0AA5D370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BC10-0065-AC4C-83D0-88A776A5E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402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EA902-DDC5-BD0E-969C-07C1E24EB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87D9F-EB1D-213B-3EC0-D330D9E9D5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A2239A-CEA9-CDFA-1D5D-595AF9C8EF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5054C1-A3FF-784B-9B83-42CB62E49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11,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4326F4-1973-D6E0-2382-F7742DBBC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5BC49-6A2C-15B8-7BD3-BF5CE45F6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BC10-0065-AC4C-83D0-88A776A5E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235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F97AA-61F6-5A6B-7C11-53F0C2265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7F344-72F1-55DB-7B62-64C2E10D6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319376-055F-3162-B727-74DF4ED576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4CBF96-CD10-DE10-D437-5CAD9510AD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15F939-7A9D-6734-8558-5394E90F23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10C345-CFCF-5D14-08E0-E6AB87E93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11,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BF5FA4-5D44-AC32-6A27-3AFA5C0A0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8923B9-4BBB-ABF2-2E19-2CF8FA25C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BC10-0065-AC4C-83D0-88A776A5E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607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A3A38-F5F2-5ADC-8401-67B2E494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2FC069-9648-5E1E-F2CC-4953BB0B3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11,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7765AB-5CC3-1513-6605-392A36610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5BA0B-6162-9BC2-C9CF-8B9CEA65C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BC10-0065-AC4C-83D0-88A776A5E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248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07C413-CE25-44B7-8694-7AD7444BD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11,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30E1B9-25C8-8BC1-A787-05FF5708A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49740-A8AA-C758-3BC7-3223961A4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BC10-0065-AC4C-83D0-88A776A5E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223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653CB-2AE8-E097-A7F8-B56BF76AC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390B6-5325-D3C5-2A01-5639B50A6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2E21FF-2C41-48A6-8567-58F16C7F96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7D4090-EDD6-94DA-7C24-533064B83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11,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9135BC-E128-0129-165A-0297468E2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A285F-AB25-C9A5-B21C-C3313934B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BC10-0065-AC4C-83D0-88A776A5E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89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4D2B5-17C5-3130-856A-B90A1AF06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7C488D-F3DF-5035-F435-ABEF80DE3E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148CF-2D50-2E88-56C4-7EF3E2433A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531424-80AB-2AF6-667A-6EB0A2A63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11,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8DCD04-1EA5-9049-7947-117558F99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93B4D2-D8F5-9720-ABEA-B8BE8986A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BC10-0065-AC4C-83D0-88A776A5E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014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D5D29A-3FE6-2C46-7EB4-332FC6385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62D4CE-A15C-BFEC-B83C-5CBCB055B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AE3ED-DDA9-7B89-01C1-5E3CB66DD5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Sept 11,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46D29-6BA4-C2F9-B141-81A7BF7A34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EB5ED9-0F1E-47F3-0A10-29F56A8D58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CBC10-0065-AC4C-83D0-88A776A5E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64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artint.2023.103971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Benchmarking_past_present_futur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github.com/kwchurch/Benchmarking_past_present_future/blob/master/README.md#home-page-for-acl-2021-workshop-on-benchmarking-past-present-and-future-bpp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semanticscholar.org/api-gallery/better-together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semanticscholar.org/product/api/galler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2A971-0210-AF64-405D-D0972CA88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388B11-2372-113C-E079-8F61368CE1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6D3C03-7456-1D8B-98CA-832B9017AC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924B64-B399-2B7F-7063-39120DC572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076F7B-F016-FDB4-BF0B-9061BD0B2E2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6A3FBB-0CDE-3938-9518-6802C0AF1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11, 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346A628-DF1F-A843-2F41-279D1C4BC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BC10-0065-AC4C-83D0-88A776A5E2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86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B95E0F-C147-749D-5B0E-838CA5C3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865" y="136525"/>
            <a:ext cx="4427034" cy="1325563"/>
          </a:xfrm>
        </p:spPr>
        <p:txBody>
          <a:bodyPr/>
          <a:lstStyle/>
          <a:p>
            <a:r>
              <a:rPr lang="en-US" dirty="0"/>
              <a:t>Metcalfe’s Law</a:t>
            </a:r>
            <a:br>
              <a:rPr lang="en-US" dirty="0"/>
            </a:br>
            <a:r>
              <a:rPr lang="en-US" dirty="0"/>
              <a:t>(Network Effects)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History: 3Com was selling small networks</a:t>
                </a:r>
              </a:p>
              <a:p>
                <a:pPr lvl="1"/>
                <a:r>
                  <a:rPr lang="en-US" dirty="0"/>
                  <a:t>3 = 1 printer + 2 computers</a:t>
                </a:r>
              </a:p>
              <a:p>
                <a:pPr lvl="1"/>
                <a:r>
                  <a:rPr lang="en-US" dirty="0"/>
                  <a:t>Metcalfe argued they should sell bigger networks</a:t>
                </a:r>
              </a:p>
              <a:p>
                <a:pPr lvl="2"/>
                <a:r>
                  <a:rPr lang="en-US" dirty="0"/>
                  <a:t>(and more 3Com products)</a:t>
                </a:r>
              </a:p>
              <a:p>
                <a:pPr lvl="2"/>
                <a:r>
                  <a:rPr lang="en-US" dirty="0"/>
                  <a:t>because of economies of scale</a:t>
                </a:r>
              </a:p>
              <a:p>
                <a:r>
                  <a:rPr lang="en-US" dirty="0"/>
                  <a:t>Economy of Scale:</a:t>
                </a:r>
              </a:p>
              <a:p>
                <a:pPr lvl="1"/>
                <a:r>
                  <a:rPr lang="en-US" dirty="0"/>
                  <a:t>Benefits scale faster than costs</a:t>
                </a:r>
              </a:p>
              <a:p>
                <a:pPr lvl="2"/>
                <a:r>
                  <a:rPr lang="en-US" dirty="0"/>
                  <a:t>Benefits: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Costs: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Law has been good for AT&amp;T, Google, Social Media</a:t>
                </a:r>
              </a:p>
              <a:p>
                <a:r>
                  <a:rPr lang="en-US" dirty="0"/>
                  <a:t>Hypo: also good for Academic Search (and Product Search)</a:t>
                </a:r>
              </a:p>
              <a:p>
                <a:pPr lvl="1"/>
                <a:r>
                  <a:rPr lang="en-US" dirty="0"/>
                  <a:t>Consequently, we should experiment with large graphs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  <a:blipFill>
                <a:blip r:embed="rId2"/>
                <a:stretch>
                  <a:fillRect l="-1128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3CA5BEF-2686-08DD-C766-6F5FDCD3F6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452" y="136525"/>
            <a:ext cx="2130426" cy="489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5251D5-3C45-7681-CD11-6D358DD7665E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DFF2231-C5FA-81BD-077C-1E3AE6895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C9ADA1-B61D-9CAB-D6C7-FA4FB435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10</a:t>
            </a:fld>
            <a:endParaRPr lang="en-US"/>
          </a:p>
        </p:txBody>
      </p:sp>
      <p:pic>
        <p:nvPicPr>
          <p:cNvPr id="2" name="Picture 2" descr="Mark Wilson/Getty Images">
            <a:extLst>
              <a:ext uri="{FF2B5EF4-FFF2-40B4-BE49-F238E27FC236}">
                <a16:creationId xmlns:a16="http://schemas.microsoft.com/office/drawing/2014/main" id="{B1120AD7-1C91-99E9-5C2C-A1A18657D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68"/>
            <a:ext cx="2503778" cy="324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77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0D94F716-065B-59E8-9FBD-C468A883C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442" y="2812774"/>
            <a:ext cx="5451411" cy="379674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EF51253-8CE0-7272-45D6-EB13B5069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Better-Together Conjectures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8194D99-7B84-224B-9249-7F0C3B7AB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Multiple representations are helpful </a:t>
            </a:r>
          </a:p>
          <a:p>
            <a:pPr lvl="1"/>
            <a:r>
              <a:rPr lang="en-US" sz="3200" dirty="0"/>
              <a:t>for missing values (and bad values)</a:t>
            </a:r>
          </a:p>
          <a:p>
            <a:pPr lvl="2"/>
            <a:r>
              <a:rPr lang="en-US" sz="2800" dirty="0"/>
              <a:t>If abstracts are missing, use links</a:t>
            </a:r>
          </a:p>
          <a:p>
            <a:pPr lvl="2"/>
            <a:r>
              <a:rPr lang="en-US" sz="2800" dirty="0"/>
              <a:t>If links are missing, use abstracts</a:t>
            </a:r>
          </a:p>
          <a:p>
            <a:pPr lvl="1"/>
            <a:r>
              <a:rPr lang="en-US" sz="3200" dirty="0"/>
              <a:t>and for graphs of different sizes</a:t>
            </a:r>
          </a:p>
          <a:p>
            <a:pPr lvl="2"/>
            <a:r>
              <a:rPr lang="en-US" sz="2800" dirty="0"/>
              <a:t>When graphs are small:</a:t>
            </a:r>
          </a:p>
          <a:p>
            <a:pPr lvl="3"/>
            <a:r>
              <a:rPr lang="en-US" sz="2400" dirty="0"/>
              <a:t>Text &gt;&gt; Links</a:t>
            </a:r>
          </a:p>
          <a:p>
            <a:pPr lvl="2"/>
            <a:r>
              <a:rPr lang="en-US" sz="2800" dirty="0"/>
              <a:t>when graphs are large:</a:t>
            </a:r>
          </a:p>
          <a:p>
            <a:pPr lvl="3"/>
            <a:r>
              <a:rPr lang="en-US" sz="2400" dirty="0"/>
              <a:t>Links &gt;&gt; Text (Metcalfe’s Law)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2FCDDF-CF44-6FB0-1E66-764633790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E1D7B9-35C6-2D10-8022-883EE158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01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F2488-F2C6-E151-159E-E21CAE795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A0DA1A-F903-E527-BB01-3DA51538A7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2777525-5F99-C979-2B38-6FF5B9D45A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Many benchmarks return a single number (figure of merit)</a:t>
            </a:r>
          </a:p>
          <a:p>
            <a:pPr lvl="1"/>
            <a:r>
              <a:rPr lang="en-US" dirty="0"/>
              <a:t>How does performance scale </a:t>
            </a:r>
          </a:p>
          <a:p>
            <a:pPr lvl="1"/>
            <a:r>
              <a:rPr lang="en-US" dirty="0"/>
              <a:t>with the size of the problem?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0A9A398-389C-8C0C-E082-2B9F029595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0CED5F1-A8FF-235F-7D4B-4EA18A2431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Standard test/train splits</a:t>
            </a:r>
          </a:p>
          <a:p>
            <a:pPr lvl="1"/>
            <a:r>
              <a:rPr lang="en-US" dirty="0"/>
              <a:t>More relevant to interpolation</a:t>
            </a:r>
          </a:p>
          <a:p>
            <a:pPr lvl="1"/>
            <a:r>
              <a:rPr lang="en-US" dirty="0"/>
              <a:t>than extrapolation</a:t>
            </a:r>
          </a:p>
          <a:p>
            <a:r>
              <a:rPr lang="en-US" dirty="0"/>
              <a:t>Time is asymmetric</a:t>
            </a:r>
          </a:p>
          <a:p>
            <a:pPr lvl="1"/>
            <a:r>
              <a:rPr lang="en-US" i="1" dirty="0"/>
              <a:t>It is difficult to make predictions</a:t>
            </a:r>
          </a:p>
          <a:p>
            <a:pPr lvl="1"/>
            <a:r>
              <a:rPr lang="en-US" i="1" dirty="0"/>
              <a:t>especially about the future</a:t>
            </a:r>
          </a:p>
          <a:p>
            <a:pPr lvl="2"/>
            <a:r>
              <a:rPr lang="en-US" dirty="0"/>
              <a:t>-- Yogi Berra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8D5864-8B1B-72F3-BDCE-DAF935F23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94AA9-7484-33FE-5314-FBF9E1F8E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65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" name="Google Shape;109;p20"/>
          <p:cNvGraphicFramePr/>
          <p:nvPr/>
        </p:nvGraphicFramePr>
        <p:xfrm>
          <a:off x="70700" y="1056767"/>
          <a:ext cx="5811300" cy="42669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33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5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idx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>
                          <a:solidFill>
                            <a:schemeClr val="dk1"/>
                          </a:solidFill>
                        </a:rPr>
                        <a:t>Pub Year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Paper Title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2400">
                          <a:solidFill>
                            <a:schemeClr val="dk1"/>
                          </a:solidFill>
                        </a:rPr>
                        <a:t>2018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[...] Photofragment imaging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2016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Convenient probe of S(1D2)[...]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3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2005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Megapixel ion imaging 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4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2003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Direct current slice imaging [...]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1995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profiles of Cl(2Pj) photofragments 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6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1988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Adiabatic dissociation of [...]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3504" y="4077849"/>
            <a:ext cx="6096001" cy="249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3501" y="1056767"/>
            <a:ext cx="6096001" cy="22056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70700" y="344468"/>
            <a:ext cx="55972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Example: 1 cites 2, 2 cites 3, … 5 cites 6</a:t>
            </a:r>
            <a:endParaRPr sz="2667" dirty="0"/>
          </a:p>
        </p:txBody>
      </p:sp>
      <p:sp>
        <p:nvSpPr>
          <p:cNvPr id="113" name="Google Shape;113;p20"/>
          <p:cNvSpPr txBox="1"/>
          <p:nvPr/>
        </p:nvSpPr>
        <p:spPr>
          <a:xfrm>
            <a:off x="6013501" y="344468"/>
            <a:ext cx="5752267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Traditional </a:t>
            </a:r>
            <a:r>
              <a:rPr lang="en-GB" sz="2667" dirty="0">
                <a:solidFill>
                  <a:srgbClr val="93C47D"/>
                </a:solidFill>
              </a:rPr>
              <a:t>Train</a:t>
            </a:r>
            <a:r>
              <a:rPr lang="en-GB" sz="2667" dirty="0"/>
              <a:t>-</a:t>
            </a:r>
            <a:r>
              <a:rPr lang="en-GB" sz="2667" dirty="0">
                <a:solidFill>
                  <a:srgbClr val="A4C2F4"/>
                </a:solidFill>
              </a:rPr>
              <a:t>Test</a:t>
            </a:r>
            <a:r>
              <a:rPr lang="en-GB" sz="2667" dirty="0"/>
              <a:t> Split (Non-Causal)</a:t>
            </a:r>
            <a:endParaRPr sz="2667" dirty="0"/>
          </a:p>
        </p:txBody>
      </p:sp>
      <p:sp>
        <p:nvSpPr>
          <p:cNvPr id="114" name="Google Shape;114;p20"/>
          <p:cNvSpPr txBox="1"/>
          <p:nvPr/>
        </p:nvSpPr>
        <p:spPr>
          <a:xfrm>
            <a:off x="6096000" y="3569634"/>
            <a:ext cx="58112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Proposed </a:t>
            </a:r>
            <a:r>
              <a:rPr lang="en-GB" sz="2667" dirty="0">
                <a:solidFill>
                  <a:srgbClr val="93C47D"/>
                </a:solidFill>
              </a:rPr>
              <a:t>Train</a:t>
            </a:r>
            <a:r>
              <a:rPr lang="en-GB" sz="2667" dirty="0"/>
              <a:t>-</a:t>
            </a:r>
            <a:r>
              <a:rPr lang="en-GB" sz="2667" dirty="0">
                <a:solidFill>
                  <a:srgbClr val="A4C2F4"/>
                </a:solidFill>
              </a:rPr>
              <a:t>Test</a:t>
            </a:r>
            <a:r>
              <a:rPr lang="en-GB" sz="2667" dirty="0"/>
              <a:t> Splits (Causal)</a:t>
            </a:r>
            <a:endParaRPr sz="2667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016090-8E97-5523-0330-0EF467C1B8A1}"/>
              </a:ext>
            </a:extLst>
          </p:cNvPr>
          <p:cNvSpPr txBox="1"/>
          <p:nvPr/>
        </p:nvSpPr>
        <p:spPr>
          <a:xfrm>
            <a:off x="3038061" y="3247647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E2822D-352C-73FE-0630-0F8C4FA2C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657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70DA6-3FA8-A5DB-D9D0-1569D742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895" y="329717"/>
            <a:ext cx="11592339" cy="801065"/>
          </a:xfrm>
        </p:spPr>
        <p:txBody>
          <a:bodyPr>
            <a:noAutofit/>
          </a:bodyPr>
          <a:lstStyle/>
          <a:p>
            <a:pPr algn="l"/>
            <a:r>
              <a:rPr lang="en-US" sz="3200" b="0" i="1" dirty="0">
                <a:solidFill>
                  <a:srgbClr val="181818"/>
                </a:solidFill>
                <a:effectLst/>
                <a:latin typeface="Merriweather" pitchFamily="2" charset="77"/>
              </a:rPr>
              <a:t>It's tough to make predictions, especially about the future </a:t>
            </a:r>
            <a:r>
              <a:rPr lang="en-US" sz="2800" b="0" i="0" dirty="0">
                <a:solidFill>
                  <a:srgbClr val="181818"/>
                </a:solidFill>
                <a:effectLst/>
                <a:latin typeface="Merriweather" pitchFamily="2" charset="77"/>
              </a:rPr>
              <a:t>― </a:t>
            </a:r>
            <a:r>
              <a:rPr lang="en-US" sz="2800" b="1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Yogi Berra</a:t>
            </a:r>
            <a:endParaRPr lang="en-US" sz="2800" b="0" i="0" dirty="0">
              <a:solidFill>
                <a:srgbClr val="181818"/>
              </a:solidFill>
              <a:effectLst/>
              <a:latin typeface="Merriweather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8EA44B-1F73-72FB-160B-1A925B305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377A1-3BD2-B86A-5453-6E099A5E7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12ACAC-CBAF-31DC-3A6D-DE5A4B0D9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991" y="1620151"/>
            <a:ext cx="9462052" cy="214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607819-CF3E-8E53-2469-B766F9831643}"/>
              </a:ext>
            </a:extLst>
          </p:cNvPr>
          <p:cNvSpPr txBox="1"/>
          <p:nvPr/>
        </p:nvSpPr>
        <p:spPr>
          <a:xfrm>
            <a:off x="896178" y="4376075"/>
            <a:ext cx="106116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Forecasting: short-term predictions are </a:t>
            </a:r>
            <a:r>
              <a:rPr lang="en-US" sz="3200" b="1" dirty="0"/>
              <a:t>easier</a:t>
            </a:r>
            <a:r>
              <a:rPr lang="en-US" sz="3200" dirty="0"/>
              <a:t> than long-term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740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b="1" dirty="0"/>
              <a:t>Assign 200M papers to 100 bins (by time)</a:t>
            </a:r>
            <a:endParaRPr dirty="0"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415600" y="1394551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lnSpc>
                <a:spcPct val="125454"/>
              </a:lnSpc>
              <a:buChar char="-"/>
            </a:pPr>
            <a:r>
              <a:rPr lang="en-GB" dirty="0"/>
              <a:t>Sort 200M papers by publication date</a:t>
            </a:r>
          </a:p>
          <a:p>
            <a:pPr>
              <a:lnSpc>
                <a:spcPct val="125454"/>
              </a:lnSpc>
              <a:buChar char="-"/>
            </a:pPr>
            <a:r>
              <a:rPr lang="en-GB" dirty="0"/>
              <a:t>Output: Split papers into 100 bins, with 2M papers/bin</a:t>
            </a:r>
          </a:p>
          <a:p>
            <a:pPr>
              <a:lnSpc>
                <a:spcPct val="125454"/>
              </a:lnSpc>
              <a:buChar char="-"/>
            </a:pPr>
            <a:r>
              <a:rPr lang="en-GB" dirty="0"/>
              <a:t>Because of exponential growth </a:t>
            </a:r>
          </a:p>
          <a:p>
            <a:pPr lvl="1">
              <a:lnSpc>
                <a:spcPct val="125454"/>
              </a:lnSpc>
              <a:buChar char="-"/>
            </a:pPr>
            <a:r>
              <a:rPr lang="en-GB" dirty="0"/>
              <a:t>(literature doubles every 9 years)</a:t>
            </a:r>
          </a:p>
          <a:p>
            <a:pPr lvl="1">
              <a:lnSpc>
                <a:spcPct val="125454"/>
              </a:lnSpc>
              <a:buChar char="-"/>
            </a:pPr>
            <a:r>
              <a:rPr lang="en-GB" dirty="0"/>
              <a:t>older bins span more time, and</a:t>
            </a:r>
          </a:p>
          <a:p>
            <a:pPr lvl="1">
              <a:lnSpc>
                <a:spcPct val="125454"/>
              </a:lnSpc>
              <a:buChar char="-"/>
            </a:pPr>
            <a:r>
              <a:rPr lang="en-GB" dirty="0"/>
              <a:t>newer bins span less time</a:t>
            </a:r>
          </a:p>
        </p:txBody>
      </p:sp>
      <p:grpSp>
        <p:nvGrpSpPr>
          <p:cNvPr id="75" name="Google Shape;75;p16"/>
          <p:cNvGrpSpPr/>
          <p:nvPr/>
        </p:nvGrpSpPr>
        <p:grpSpPr>
          <a:xfrm>
            <a:off x="9238173" y="4445367"/>
            <a:ext cx="1048847" cy="981623"/>
            <a:chOff x="6435507" y="2702575"/>
            <a:chExt cx="10323300" cy="736217"/>
          </a:xfrm>
        </p:grpSpPr>
        <p:sp>
          <p:nvSpPr>
            <p:cNvPr id="76" name="Google Shape;76;p16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77" name="Google Shape;77;p16"/>
            <p:cNvGrpSpPr/>
            <p:nvPr/>
          </p:nvGrpSpPr>
          <p:grpSpPr>
            <a:xfrm>
              <a:off x="6435507" y="2702575"/>
              <a:ext cx="10323300" cy="736217"/>
              <a:chOff x="6435507" y="2702575"/>
              <a:chExt cx="10323300" cy="736217"/>
            </a:xfrm>
          </p:grpSpPr>
          <p:cxnSp>
            <p:nvCxnSpPr>
              <p:cNvPr id="78" name="Google Shape;78;p16"/>
              <p:cNvCxnSpPr/>
              <p:nvPr/>
            </p:nvCxnSpPr>
            <p:spPr>
              <a:xfrm rot="10800000">
                <a:off x="7245212" y="3079392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79" name="Google Shape;79;p16"/>
              <p:cNvSpPr txBox="1"/>
              <p:nvPr/>
            </p:nvSpPr>
            <p:spPr>
              <a:xfrm>
                <a:off x="6435507" y="2702575"/>
                <a:ext cx="103233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2133"/>
                  </a:spcAft>
                </a:pPr>
                <a:r>
                  <a:rPr lang="en-GB" sz="1600" b="1">
                    <a:latin typeface="Roboto"/>
                    <a:ea typeface="Roboto"/>
                    <a:cs typeface="Roboto"/>
                    <a:sym typeface="Roboto"/>
                  </a:rPr>
                  <a:t>Bin 99</a:t>
                </a:r>
                <a:endParaRPr sz="160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80" name="Google Shape;80;p16"/>
          <p:cNvGrpSpPr/>
          <p:nvPr/>
        </p:nvGrpSpPr>
        <p:grpSpPr>
          <a:xfrm>
            <a:off x="665535" y="4638060"/>
            <a:ext cx="3315971" cy="978899"/>
            <a:chOff x="495991" y="2852490"/>
            <a:chExt cx="2395009" cy="734174"/>
          </a:xfrm>
        </p:grpSpPr>
        <p:sp>
          <p:nvSpPr>
            <p:cNvPr id="81" name="Google Shape;81;p16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82" name="Google Shape;82;p16"/>
            <p:cNvGrpSpPr/>
            <p:nvPr/>
          </p:nvGrpSpPr>
          <p:grpSpPr>
            <a:xfrm>
              <a:off x="495991" y="2852490"/>
              <a:ext cx="871200" cy="734174"/>
              <a:chOff x="495991" y="2852490"/>
              <a:chExt cx="871200" cy="734174"/>
            </a:xfrm>
          </p:grpSpPr>
          <p:sp>
            <p:nvSpPr>
              <p:cNvPr id="83" name="Google Shape;83;p16"/>
              <p:cNvSpPr txBox="1"/>
              <p:nvPr/>
            </p:nvSpPr>
            <p:spPr>
              <a:xfrm>
                <a:off x="495991" y="3215263"/>
                <a:ext cx="8712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2133"/>
                  </a:spcAft>
                </a:pPr>
                <a:r>
                  <a:rPr lang="en-GB" sz="1600" b="1" dirty="0">
                    <a:latin typeface="Roboto"/>
                    <a:ea typeface="Roboto"/>
                    <a:cs typeface="Roboto"/>
                    <a:sym typeface="Roboto"/>
                  </a:rPr>
                  <a:t> Bin 0</a:t>
                </a:r>
                <a:endParaRPr sz="1600" b="1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84" name="Google Shape;84;p16"/>
              <p:cNvCxnSpPr/>
              <p:nvPr/>
            </p:nvCxnSpPr>
            <p:spPr>
              <a:xfrm>
                <a:off x="927225" y="2852490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85" name="Google Shape;85;p16"/>
          <p:cNvSpPr/>
          <p:nvPr/>
        </p:nvSpPr>
        <p:spPr>
          <a:xfrm>
            <a:off x="5619449" y="4940675"/>
            <a:ext cx="1300639" cy="178000"/>
          </a:xfrm>
          <a:prstGeom prst="rect">
            <a:avLst/>
          </a:prstGeom>
          <a:solidFill>
            <a:srgbClr val="0E94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6" name="Google Shape;86;p16"/>
          <p:cNvSpPr/>
          <p:nvPr/>
        </p:nvSpPr>
        <p:spPr>
          <a:xfrm>
            <a:off x="3981667" y="4947800"/>
            <a:ext cx="1744400" cy="178000"/>
          </a:xfrm>
          <a:prstGeom prst="rect">
            <a:avLst/>
          </a:prstGeom>
          <a:solidFill>
            <a:srgbClr val="08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87" name="Google Shape;87;p16"/>
          <p:cNvGrpSpPr/>
          <p:nvPr/>
        </p:nvGrpSpPr>
        <p:grpSpPr>
          <a:xfrm>
            <a:off x="8611351" y="4947784"/>
            <a:ext cx="410741" cy="479200"/>
            <a:chOff x="2890952" y="3079467"/>
            <a:chExt cx="1958400" cy="359400"/>
          </a:xfrm>
        </p:grpSpPr>
        <p:sp>
          <p:nvSpPr>
            <p:cNvPr id="88" name="Google Shape;88;p16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89" name="Google Shape;89;p16"/>
            <p:cNvCxnSpPr/>
            <p:nvPr/>
          </p:nvCxnSpPr>
          <p:spPr>
            <a:xfrm rot="10800000">
              <a:off x="2895273" y="3079467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90" name="Google Shape;90;p16"/>
          <p:cNvCxnSpPr/>
          <p:nvPr/>
        </p:nvCxnSpPr>
        <p:spPr>
          <a:xfrm rot="10800000">
            <a:off x="3981663" y="4947811"/>
            <a:ext cx="0" cy="479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1" name="Google Shape;91;p16"/>
          <p:cNvGrpSpPr/>
          <p:nvPr/>
        </p:nvGrpSpPr>
        <p:grpSpPr>
          <a:xfrm>
            <a:off x="9022114" y="4568327"/>
            <a:ext cx="298308" cy="550547"/>
            <a:chOff x="4808316" y="2800065"/>
            <a:chExt cx="1999386" cy="412910"/>
          </a:xfrm>
        </p:grpSpPr>
        <p:sp>
          <p:nvSpPr>
            <p:cNvPr id="92" name="Google Shape;92;p16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93" name="Google Shape;93;p16"/>
            <p:cNvGrpSpPr/>
            <p:nvPr/>
          </p:nvGrpSpPr>
          <p:grpSpPr>
            <a:xfrm>
              <a:off x="4808316" y="2800065"/>
              <a:ext cx="92400" cy="411825"/>
              <a:chOff x="845575" y="2563700"/>
              <a:chExt cx="92400" cy="411825"/>
            </a:xfrm>
          </p:grpSpPr>
          <p:sp>
            <p:nvSpPr>
              <p:cNvPr id="94" name="Google Shape;94;p16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cxnSp>
            <p:nvCxnSpPr>
              <p:cNvPr id="95" name="Google Shape;95;p16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96" name="Google Shape;96;p16"/>
          <p:cNvSpPr txBox="1"/>
          <p:nvPr/>
        </p:nvSpPr>
        <p:spPr>
          <a:xfrm>
            <a:off x="7313533" y="4754600"/>
            <a:ext cx="1048800" cy="1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/>
              <a:t>………</a:t>
            </a:r>
            <a:endParaRPr sz="2400"/>
          </a:p>
        </p:txBody>
      </p:sp>
      <p:sp>
        <p:nvSpPr>
          <p:cNvPr id="97" name="Google Shape;97;p16"/>
          <p:cNvSpPr txBox="1"/>
          <p:nvPr/>
        </p:nvSpPr>
        <p:spPr>
          <a:xfrm>
            <a:off x="4853867" y="5504551"/>
            <a:ext cx="1744400" cy="3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/>
              <a:t>Time</a:t>
            </a:r>
            <a:endParaRPr sz="2400"/>
          </a:p>
        </p:txBody>
      </p:sp>
      <p:cxnSp>
        <p:nvCxnSpPr>
          <p:cNvPr id="98" name="Google Shape;98;p16"/>
          <p:cNvCxnSpPr/>
          <p:nvPr/>
        </p:nvCxnSpPr>
        <p:spPr>
          <a:xfrm>
            <a:off x="5557867" y="5837367"/>
            <a:ext cx="33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9" name="Google Shape;99;p16"/>
          <p:cNvCxnSpPr/>
          <p:nvPr/>
        </p:nvCxnSpPr>
        <p:spPr>
          <a:xfrm rot="10800000">
            <a:off x="5726057" y="4603984"/>
            <a:ext cx="0" cy="479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Google Shape;613;p55">
            <a:extLst>
              <a:ext uri="{FF2B5EF4-FFF2-40B4-BE49-F238E27FC236}">
                <a16:creationId xmlns:a16="http://schemas.microsoft.com/office/drawing/2014/main" id="{CD3743AB-8F90-C7CC-583E-9F1EF0DFAD9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0422" y="1005884"/>
            <a:ext cx="2890911" cy="34018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2B6088-B323-7027-E6A3-FFBF643EBC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513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CD410E-05C3-FDD1-24F2-94B84BAD3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Together Observations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6EEC0E-93C8-FF6E-44AF-4B468BCD8A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26" y="1812513"/>
            <a:ext cx="5334000" cy="4351338"/>
          </a:xfrm>
        </p:spPr>
        <p:txBody>
          <a:bodyPr/>
          <a:lstStyle/>
          <a:p>
            <a:r>
              <a:rPr lang="en-US" sz="2800" dirty="0" err="1"/>
              <a:t>ProNE</a:t>
            </a:r>
            <a:r>
              <a:rPr lang="en-US" sz="2800" dirty="0"/>
              <a:t> (Context) </a:t>
            </a:r>
            <a:r>
              <a:rPr lang="en-US" dirty="0"/>
              <a:t>&gt;&gt; Specter (Text)</a:t>
            </a:r>
          </a:p>
          <a:p>
            <a:r>
              <a:rPr lang="en-US" dirty="0"/>
              <a:t>E</a:t>
            </a:r>
            <a:r>
              <a:rPr lang="en-US" sz="2800" dirty="0"/>
              <a:t>nsemb</a:t>
            </a:r>
            <a:r>
              <a:rPr lang="en-US" dirty="0"/>
              <a:t>les are better</a:t>
            </a:r>
          </a:p>
          <a:p>
            <a:pPr lvl="1"/>
            <a:r>
              <a:rPr lang="en-US" dirty="0"/>
              <a:t>than either by itself</a:t>
            </a:r>
          </a:p>
          <a:p>
            <a:r>
              <a:rPr lang="en-US" sz="2800" dirty="0"/>
              <a:t>Text is most helpful</a:t>
            </a:r>
          </a:p>
          <a:p>
            <a:pPr lvl="1"/>
            <a:r>
              <a:rPr lang="en-US" dirty="0"/>
              <a:t>when links are not working well</a:t>
            </a:r>
          </a:p>
          <a:p>
            <a:pPr lvl="1"/>
            <a:r>
              <a:rPr lang="en-US" dirty="0"/>
              <a:t>i.e., long-term forecasting</a:t>
            </a:r>
          </a:p>
          <a:p>
            <a:endParaRPr lang="en-US" dirty="0"/>
          </a:p>
        </p:txBody>
      </p:sp>
      <p:pic>
        <p:nvPicPr>
          <p:cNvPr id="7" name="Google Shape;169;p28">
            <a:extLst>
              <a:ext uri="{FF2B5EF4-FFF2-40B4-BE49-F238E27FC236}">
                <a16:creationId xmlns:a16="http://schemas.microsoft.com/office/drawing/2014/main" id="{6367F341-9B00-BFEE-BFFE-6E8EFA0D999D}"/>
              </a:ext>
            </a:extLst>
          </p:cNvPr>
          <p:cNvPicPr preferRelativeResize="0">
            <a:picLocks noGrp="1"/>
          </p:cNvPicPr>
          <p:nvPr>
            <p:ph sz="half" idx="2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36414" y="1825626"/>
            <a:ext cx="6429689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Up Arrow 7">
            <a:extLst>
              <a:ext uri="{FF2B5EF4-FFF2-40B4-BE49-F238E27FC236}">
                <a16:creationId xmlns:a16="http://schemas.microsoft.com/office/drawing/2014/main" id="{CF57331C-1FE9-DD7E-A1D9-8FA5025E2352}"/>
              </a:ext>
            </a:extLst>
          </p:cNvPr>
          <p:cNvSpPr/>
          <p:nvPr/>
        </p:nvSpPr>
        <p:spPr>
          <a:xfrm>
            <a:off x="7573618" y="2713382"/>
            <a:ext cx="484632" cy="93427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0A191237-E7CA-AE09-4173-E87C212E8468}"/>
              </a:ext>
            </a:extLst>
          </p:cNvPr>
          <p:cNvSpPr/>
          <p:nvPr/>
        </p:nvSpPr>
        <p:spPr>
          <a:xfrm rot="12905759">
            <a:off x="11678014" y="2088254"/>
            <a:ext cx="484632" cy="65598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Up Arrow 1">
            <a:extLst>
              <a:ext uri="{FF2B5EF4-FFF2-40B4-BE49-F238E27FC236}">
                <a16:creationId xmlns:a16="http://schemas.microsoft.com/office/drawing/2014/main" id="{2B0B42D4-215E-6256-C2DB-B7F3A662F1E3}"/>
              </a:ext>
            </a:extLst>
          </p:cNvPr>
          <p:cNvSpPr/>
          <p:nvPr/>
        </p:nvSpPr>
        <p:spPr>
          <a:xfrm rot="2772318">
            <a:off x="8328461" y="4445173"/>
            <a:ext cx="484632" cy="93427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9C57F8-B703-5D9B-1A23-4D06355C2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096B6-5DED-5F7D-5536-3D9F73239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1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7D94C-30EB-86EB-FADB-84E1939B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Benchmarking Take-Aways</a:t>
            </a:r>
            <a:br>
              <a:rPr lang="en-US" dirty="0"/>
            </a:br>
            <a:r>
              <a:rPr lang="en-US" dirty="0"/>
              <a:t>More Realistic Benchmarks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8C83F4-AE8C-A03D-6E96-535E84AA1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81111-2624-6506-E346-C0614B2DE8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Large (Metcalfe’s Law)</a:t>
            </a:r>
          </a:p>
          <a:p>
            <a:r>
              <a:rPr lang="en-US" dirty="0"/>
              <a:t>Growing</a:t>
            </a:r>
          </a:p>
          <a:p>
            <a:r>
              <a:rPr lang="en-US" dirty="0"/>
              <a:t>Dirty  </a:t>
            </a:r>
          </a:p>
          <a:p>
            <a:pPr lvl="1"/>
            <a:r>
              <a:rPr lang="en-US" dirty="0"/>
              <a:t>Missing Values</a:t>
            </a:r>
          </a:p>
          <a:p>
            <a:pPr lvl="1"/>
            <a:r>
              <a:rPr lang="en-US" dirty="0"/>
              <a:t>Bad/misleading Values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5481EC-9918-3472-94AD-822C57F937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Idealizations (Standard Benchmarks)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58F134-5607-4419-2D48-285922219F3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Small</a:t>
            </a:r>
          </a:p>
          <a:p>
            <a:r>
              <a:rPr lang="en-US" dirty="0"/>
              <a:t>Static</a:t>
            </a:r>
          </a:p>
          <a:p>
            <a:r>
              <a:rPr lang="en-US" dirty="0"/>
              <a:t>Clean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0BFA723-4A6F-0124-E60C-88ECEFA13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11E133-0A46-4F56-3AB4-2ECD85D14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132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7EA2EA5-B26E-3FFA-5310-08061B2D9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Perspectives on Datasets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7A41C6-3453-972F-9A64-4C795988BD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B8AA8D9-6047-3EDE-749E-A109764EAE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Splits: train/</a:t>
            </a:r>
            <a:r>
              <a:rPr lang="en-US" dirty="0" err="1"/>
              <a:t>val</a:t>
            </a:r>
            <a:r>
              <a:rPr lang="en-US" dirty="0"/>
              <a:t>/test</a:t>
            </a:r>
          </a:p>
          <a:p>
            <a:r>
              <a:rPr lang="en-US" dirty="0"/>
              <a:t>Treat rows as </a:t>
            </a:r>
            <a:r>
              <a:rPr lang="en-US" dirty="0" err="1"/>
              <a:t>iid</a:t>
            </a:r>
            <a:endParaRPr lang="en-US" dirty="0"/>
          </a:p>
          <a:p>
            <a:pPr lvl="1"/>
            <a:r>
              <a:rPr lang="en-US" dirty="0"/>
              <a:t>Identical and independently distributed</a:t>
            </a:r>
          </a:p>
          <a:p>
            <a:r>
              <a:rPr lang="en-US" dirty="0"/>
              <a:t>Idealistic, but maybe unrealistic</a:t>
            </a:r>
          </a:p>
          <a:p>
            <a:pPr lvl="1"/>
            <a:r>
              <a:rPr lang="en-US" dirty="0"/>
              <a:t>Changes over time, Context, etc.</a:t>
            </a:r>
          </a:p>
          <a:p>
            <a:r>
              <a:rPr lang="en-US" dirty="0"/>
              <a:t>More papers on models</a:t>
            </a:r>
          </a:p>
          <a:p>
            <a:pPr lvl="1"/>
            <a:r>
              <a:rPr lang="en-US" dirty="0"/>
              <a:t>than Datasets</a:t>
            </a:r>
          </a:p>
          <a:p>
            <a:r>
              <a:rPr lang="en-US" dirty="0"/>
              <a:t>Relatively little interest in</a:t>
            </a:r>
          </a:p>
          <a:p>
            <a:pPr lvl="1"/>
            <a:r>
              <a:rPr lang="en-US" dirty="0"/>
              <a:t>Is the Dataset Realistic?  </a:t>
            </a:r>
          </a:p>
          <a:p>
            <a:pPr lvl="1"/>
            <a:r>
              <a:rPr lang="en-US" dirty="0"/>
              <a:t>Motivation?  (Does anyone care?  If so, who?)</a:t>
            </a:r>
          </a:p>
          <a:p>
            <a:pPr lvl="1"/>
            <a:r>
              <a:rPr lang="en-US" dirty="0"/>
              <a:t>What is the dataset testing?</a:t>
            </a:r>
          </a:p>
          <a:p>
            <a:pPr lvl="1"/>
            <a:r>
              <a:rPr lang="en-US" dirty="0"/>
              <a:t>Sampling/balance?  From which population?</a:t>
            </a:r>
          </a:p>
          <a:p>
            <a:pPr lvl="1"/>
            <a:r>
              <a:rPr lang="en-US" dirty="0"/>
              <a:t>Can it be gamed?  Leakage?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399FB4E9-2DBB-6830-63DC-4975FC2D9ACF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r>
                  <a:rPr lang="en-US" dirty="0"/>
                  <a:t>Psychology (Presupposes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 </m:t>
                    </m:r>
                  </m:oMath>
                </a14:m>
                <a:r>
                  <a:rPr lang="en-US" dirty="0"/>
                  <a:t>Hypothesis)</a:t>
                </a:r>
              </a:p>
            </p:txBody>
          </p:sp>
        </mc:Choice>
        <mc:Fallback xmlns="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399FB4E9-2DBB-6830-63DC-4975FC2D9A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2"/>
                <a:stretch>
                  <a:fillRect l="-1956" r="-122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3BFD80-6E37-3932-F1A4-D3F96644679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Validity</a:t>
            </a:r>
          </a:p>
          <a:p>
            <a:pPr lvl="1"/>
            <a:r>
              <a:rPr lang="en-US" dirty="0"/>
              <a:t>Content validity</a:t>
            </a:r>
          </a:p>
          <a:p>
            <a:pPr lvl="1"/>
            <a:r>
              <a:rPr lang="en-US" dirty="0"/>
              <a:t>Construct validity</a:t>
            </a:r>
          </a:p>
          <a:p>
            <a:pPr lvl="1"/>
            <a:r>
              <a:rPr lang="en-US" dirty="0"/>
              <a:t>Criterion validity</a:t>
            </a:r>
          </a:p>
          <a:p>
            <a:pPr lvl="1"/>
            <a:r>
              <a:rPr lang="en-US" dirty="0"/>
              <a:t>Face validity</a:t>
            </a:r>
          </a:p>
          <a:p>
            <a:pPr lvl="1"/>
            <a:r>
              <a:rPr lang="en-US" dirty="0"/>
              <a:t>Discriminant validity</a:t>
            </a:r>
          </a:p>
          <a:p>
            <a:r>
              <a:rPr lang="en-US" dirty="0"/>
              <a:t>Reliability</a:t>
            </a:r>
          </a:p>
          <a:p>
            <a:pPr lvl="1"/>
            <a:r>
              <a:rPr lang="en-US" dirty="0"/>
              <a:t>Inter-rater reliability</a:t>
            </a:r>
          </a:p>
          <a:p>
            <a:pPr lvl="1"/>
            <a:r>
              <a:rPr lang="en-US" dirty="0"/>
              <a:t>Test-retest reliability</a:t>
            </a:r>
          </a:p>
          <a:p>
            <a:pPr lvl="1"/>
            <a:r>
              <a:rPr lang="en-US" dirty="0"/>
              <a:t>Internal reliability/Inter-item consistency</a:t>
            </a:r>
          </a:p>
          <a:p>
            <a:pPr lvl="1"/>
            <a:r>
              <a:rPr lang="en-US" dirty="0"/>
              <a:t>Split half reliability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9D548-243A-3C9D-A944-295A0D717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A6A1AE38-0978-944A-223C-A6D3765A6E7E}"/>
              </a:ext>
            </a:extLst>
          </p:cNvPr>
          <p:cNvSpPr/>
          <p:nvPr/>
        </p:nvSpPr>
        <p:spPr>
          <a:xfrm>
            <a:off x="6285094" y="5495101"/>
            <a:ext cx="2151049" cy="518604"/>
          </a:xfrm>
          <a:prstGeom prst="wedgeRoundRectCallout">
            <a:avLst>
              <a:gd name="adj1" fmla="val -82780"/>
              <a:gd name="adj2" fmla="val 15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Lexicography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3675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397A35A9-87F3-1F7D-0283-866334529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86033" cy="1355569"/>
          </a:xfrm>
        </p:spPr>
        <p:txBody>
          <a:bodyPr>
            <a:normAutofit/>
          </a:bodyPr>
          <a:lstStyle/>
          <a:p>
            <a:r>
              <a:rPr lang="en-US" dirty="0"/>
              <a:t>Discussion of Validity</a:t>
            </a:r>
            <a:br>
              <a:rPr lang="en-US" dirty="0"/>
            </a:br>
            <a:r>
              <a:rPr lang="en-US" sz="4800" dirty="0"/>
              <a:t>Assumes: Intention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606242-549A-F5B1-5CFB-77B64D4DB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682F430-A247-A78A-CD64-1D0AF656ACDE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135038" y="90698"/>
            <a:ext cx="5925200" cy="6328757"/>
          </a:xfr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49BA80A-0743-C5F2-EE92-39A7F275CC5D}"/>
              </a:ext>
            </a:extLst>
          </p:cNvPr>
          <p:cNvSpPr/>
          <p:nvPr/>
        </p:nvSpPr>
        <p:spPr>
          <a:xfrm>
            <a:off x="6562453" y="136524"/>
            <a:ext cx="3734682" cy="4805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4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2E4D0-9C64-1DCF-E269-34CA9A9B0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Benchmarking: </a:t>
            </a:r>
            <a:br>
              <a:rPr lang="en-US" dirty="0"/>
            </a:br>
            <a:r>
              <a:rPr lang="en-US" dirty="0"/>
              <a:t>Big Fan of Metrics (EMNLP)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B14CA0-44D7-ADA9-BA13-0CB4EF362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Clichés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8A71-321D-D536-615D-7C606F559F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i="1" dirty="0"/>
              <a:t>Whatever you measure, you get</a:t>
            </a:r>
          </a:p>
          <a:p>
            <a:r>
              <a:rPr lang="en-US" i="1" dirty="0"/>
              <a:t>Be careful what you ask for</a:t>
            </a:r>
          </a:p>
          <a:p>
            <a:r>
              <a:rPr lang="en-US" b="0" i="1" u="none" strike="noStrike" dirty="0">
                <a:effectLst/>
                <a:latin typeface="Roboto" panose="02000000000000000000" pitchFamily="2" charset="0"/>
              </a:rPr>
              <a:t>It’s difficult to make </a:t>
            </a:r>
            <a:r>
              <a:rPr lang="en-US" i="1" dirty="0">
                <a:latin typeface="Roboto" panose="02000000000000000000" pitchFamily="2" charset="0"/>
              </a:rPr>
              <a:t>p</a:t>
            </a:r>
            <a:r>
              <a:rPr lang="en-US" b="0" i="1" u="none" strike="noStrike" dirty="0">
                <a:effectLst/>
                <a:latin typeface="Roboto" panose="02000000000000000000" pitchFamily="2" charset="0"/>
              </a:rPr>
              <a:t>redictions, especially about the future</a:t>
            </a:r>
          </a:p>
          <a:p>
            <a:pPr lvl="1"/>
            <a:r>
              <a:rPr lang="en-US" dirty="0"/>
              <a:t>Yogi Berra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7F254C7-2EE0-0AF3-66A6-18DDCCD9FA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Lack of Substance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E0975A-FDE4-66DD-B589-34272E2C692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SOTA-Chasing</a:t>
            </a:r>
          </a:p>
          <a:p>
            <a:r>
              <a:rPr lang="en-US" dirty="0"/>
              <a:t>Pointless Mindless Metrics</a:t>
            </a:r>
          </a:p>
          <a:p>
            <a:pPr lvl="1"/>
            <a:r>
              <a:rPr lang="en-US" dirty="0"/>
              <a:t>(The point should be to make progress on a real problem)</a:t>
            </a:r>
          </a:p>
          <a:p>
            <a:r>
              <a:rPr lang="en-US" dirty="0"/>
              <a:t>Experimental Psychology</a:t>
            </a:r>
          </a:p>
          <a:p>
            <a:pPr lvl="1"/>
            <a:r>
              <a:rPr lang="en-US" dirty="0"/>
              <a:t>Validity</a:t>
            </a:r>
          </a:p>
          <a:p>
            <a:pPr lvl="1"/>
            <a:r>
              <a:rPr lang="en-US" dirty="0"/>
              <a:t>Reliability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7D146-A198-AFCA-5BCD-7FE19CC1D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AD4B2-73E7-00A8-1483-3C6AED188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2</a:t>
            </a:fld>
            <a:endParaRPr lang="en-US"/>
          </a:p>
        </p:txBody>
      </p:sp>
      <p:pic>
        <p:nvPicPr>
          <p:cNvPr id="9" name="Content Placeholder 7" descr="A screenshot of a website&#10;&#10;Description automatically generated">
            <a:extLst>
              <a:ext uri="{FF2B5EF4-FFF2-40B4-BE49-F238E27FC236}">
                <a16:creationId xmlns:a16="http://schemas.microsoft.com/office/drawing/2014/main" id="{E838DA0D-D949-BD78-0637-B0A4D645FD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098"/>
          <a:stretch/>
        </p:blipFill>
        <p:spPr>
          <a:xfrm>
            <a:off x="7692078" y="80387"/>
            <a:ext cx="4346154" cy="11953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6CE78D-2B47-A1D4-A2BF-538801FD7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9780" y="850339"/>
            <a:ext cx="1618452" cy="1618452"/>
          </a:xfrm>
          <a:prstGeom prst="rect">
            <a:avLst/>
          </a:prstGeom>
        </p:spPr>
      </p:pic>
      <p:pic>
        <p:nvPicPr>
          <p:cNvPr id="11" name="Picture 2" descr="Mine's Bigger – Tees Geek">
            <a:extLst>
              <a:ext uri="{FF2B5EF4-FFF2-40B4-BE49-F238E27FC236}">
                <a16:creationId xmlns:a16="http://schemas.microsoft.com/office/drawing/2014/main" id="{06A8B16A-7B3E-5F21-F293-CD23E4D5A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182" y="4844346"/>
            <a:ext cx="2905182" cy="193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6987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F7C65-1CD6-7366-777E-FED26D96E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02085" cy="1325563"/>
          </a:xfrm>
        </p:spPr>
        <p:txBody>
          <a:bodyPr/>
          <a:lstStyle/>
          <a:p>
            <a:r>
              <a:rPr lang="en-US" dirty="0"/>
              <a:t>Winograd Schema (GLUE WNLI)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EEE2C-5D2D-B099-AF58-0E0F7987AF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The trophy doesn't fit in the brown suitcase </a:t>
            </a:r>
          </a:p>
          <a:p>
            <a:pPr lvl="1"/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because it is too large.</a:t>
            </a: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What is too large?</a:t>
            </a:r>
          </a:p>
          <a:p>
            <a:pPr lvl="1"/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A. The trophy</a:t>
            </a:r>
          </a:p>
          <a:p>
            <a:pPr lvl="1"/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B. The suitcase</a:t>
            </a:r>
          </a:p>
          <a:p>
            <a:endParaRPr lang="en-US" dirty="0"/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AB893DBD-7B08-041B-7360-6ACCF87742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14641" y="3261638"/>
            <a:ext cx="5181600" cy="355608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173EE6-5571-F5E0-013B-7D6B3A2E2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AB5D01-2920-EE69-32A0-F6ECF1948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4BAAE5-10A5-B91A-D3BE-D8B08BCA5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0F675C-04BB-7701-BF66-DCBB39911BDA}"/>
              </a:ext>
            </a:extLst>
          </p:cNvPr>
          <p:cNvSpPr txBox="1"/>
          <p:nvPr/>
        </p:nvSpPr>
        <p:spPr>
          <a:xfrm>
            <a:off x="1749395" y="6040421"/>
            <a:ext cx="5053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from:  </a:t>
            </a:r>
            <a:r>
              <a:rPr lang="en-US" b="0" i="0" u="none" strike="noStrike" dirty="0">
                <a:solidFill>
                  <a:srgbClr val="1F1F1F"/>
                </a:solidFill>
                <a:effectLst/>
                <a:latin typeface="ElsevierSans"/>
                <a:hlinkClick r:id="rId3" tooltip="Persistent link using digital object identifier"/>
              </a:rPr>
              <a:t>https://doi.org/10.1016/j.artint.2023.103971</a:t>
            </a:r>
            <a:endParaRPr lang="en-US" dirty="0"/>
          </a:p>
        </p:txBody>
      </p:sp>
      <p:pic>
        <p:nvPicPr>
          <p:cNvPr id="11" name="Content Placeholder 8" descr="A screenshot of a graph&#10;&#10;Description automatically generated">
            <a:extLst>
              <a:ext uri="{FF2B5EF4-FFF2-40B4-BE49-F238E27FC236}">
                <a16:creationId xmlns:a16="http://schemas.microsoft.com/office/drawing/2014/main" id="{EB764A39-5AA1-2167-31AF-4ED364FD4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6174" y="0"/>
            <a:ext cx="4785826" cy="3176678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68D4F5C3-F784-2B8F-3B2A-210929B207A4}"/>
              </a:ext>
            </a:extLst>
          </p:cNvPr>
          <p:cNvSpPr/>
          <p:nvPr/>
        </p:nvSpPr>
        <p:spPr>
          <a:xfrm>
            <a:off x="5265392" y="2407687"/>
            <a:ext cx="1813619" cy="757703"/>
          </a:xfrm>
          <a:prstGeom prst="wedgeRoundRectCallout">
            <a:avLst>
              <a:gd name="adj1" fmla="val 70956"/>
              <a:gd name="adj2" fmla="val 2035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much better than chance</a:t>
            </a:r>
          </a:p>
        </p:txBody>
      </p:sp>
    </p:spTree>
    <p:extLst>
      <p:ext uri="{BB962C8B-B14F-4D97-AF65-F5344CB8AC3E}">
        <p14:creationId xmlns:p14="http://schemas.microsoft.com/office/powerpoint/2010/main" val="2012189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B1A61-889B-A644-DDDD-7F3D89A73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Winograd Schema (GLUE WNLI)</a:t>
            </a:r>
          </a:p>
        </p:txBody>
      </p:sp>
      <p:pic>
        <p:nvPicPr>
          <p:cNvPr id="9" name="Content Placeholder 8" descr="A close-up of a document&#10;&#10;Description automatically generated">
            <a:extLst>
              <a:ext uri="{FF2B5EF4-FFF2-40B4-BE49-F238E27FC236}">
                <a16:creationId xmlns:a16="http://schemas.microsoft.com/office/drawing/2014/main" id="{8508CD56-40E7-3D79-07E2-260266F1365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43213"/>
            <a:ext cx="5181600" cy="3916161"/>
          </a:xfrm>
        </p:spPr>
      </p:pic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796C13D1-914F-FC72-C9AF-548BFB6370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74715" y="1825625"/>
            <a:ext cx="3376570" cy="435133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C0B865-FFDE-D9A7-A8E2-23387EFC8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0855F-12BE-47D6-7461-8B920DBEA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FCD0E-1461-EFFA-20C4-FDD772F80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476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phone&#10;&#10;Description automatically generated">
            <a:extLst>
              <a:ext uri="{FF2B5EF4-FFF2-40B4-BE49-F238E27FC236}">
                <a16:creationId xmlns:a16="http://schemas.microsoft.com/office/drawing/2014/main" id="{CC6B7D12-7FEA-F412-E030-083576F3E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258" y="59869"/>
            <a:ext cx="569549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E236FB-3320-EA9B-F7DF-BD08D2C92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300" dirty="0"/>
              <a:t>Benchmarking:</a:t>
            </a:r>
            <a:br>
              <a:rPr lang="en-US" dirty="0"/>
            </a:br>
            <a:r>
              <a:rPr lang="en-US" sz="3600" dirty="0"/>
              <a:t>Extrapolation: Past </a:t>
            </a:r>
            <a:r>
              <a:rPr lang="en-US" sz="3600" dirty="0">
                <a:sym typeface="Wingdings" pitchFamily="2" charset="2"/>
              </a:rPr>
              <a:t> Future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CF99B-15D4-3A7D-D36F-6815116E5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78461" cy="4351338"/>
          </a:xfrm>
        </p:spPr>
        <p:txBody>
          <a:bodyPr/>
          <a:lstStyle/>
          <a:p>
            <a:r>
              <a:rPr lang="en-US" i="0" u="none" strike="noStrike" dirty="0">
                <a:effectLst/>
                <a:latin typeface="-apple-system"/>
              </a:rPr>
              <a:t>ACL-2021 Workshop</a:t>
            </a:r>
          </a:p>
          <a:p>
            <a:pPr lvl="1"/>
            <a:r>
              <a:rPr lang="en-US" dirty="0">
                <a:latin typeface="-apple-system"/>
              </a:rPr>
              <a:t>Benchmarking: </a:t>
            </a:r>
          </a:p>
          <a:p>
            <a:pPr lvl="1"/>
            <a:r>
              <a:rPr lang="en-US" dirty="0">
                <a:latin typeface="-apple-system"/>
              </a:rPr>
              <a:t>Past, Present and Future</a:t>
            </a:r>
            <a:endParaRPr lang="en-US" i="0" u="none" strike="noStrike" dirty="0">
              <a:effectLst/>
              <a:latin typeface="-apple-system"/>
            </a:endParaRPr>
          </a:p>
          <a:p>
            <a:pPr lvl="2"/>
            <a:r>
              <a:rPr lang="en-US" i="0" u="none" strike="noStrike" dirty="0">
                <a:effectLst/>
                <a:latin typeface="-apple-system"/>
                <a:hlinkClick r:id="rId3"/>
              </a:rPr>
              <a:t>https://github.com/kwchurch/Benchmarking_past_present_future</a:t>
            </a:r>
            <a:r>
              <a:rPr lang="en-US" i="0" u="none" strike="noStrike" dirty="0">
                <a:effectLst/>
                <a:latin typeface="-apple-system"/>
              </a:rPr>
              <a:t> </a:t>
            </a:r>
            <a:endParaRPr lang="en-US" i="0" u="none" strike="noStrike" dirty="0">
              <a:effectLst/>
              <a:latin typeface="-apple-system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4FD3C7-DCDC-0240-C317-781588C58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44984-0BB4-1F13-9013-B39DC117B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C2C20A-DB43-964E-EBF5-0865BBDCE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47" y="4594766"/>
            <a:ext cx="1717134" cy="1717134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D4CA55-829D-F13F-5ACE-E0C1BA3BD96B}"/>
              </a:ext>
            </a:extLst>
          </p:cNvPr>
          <p:cNvSpPr/>
          <p:nvPr/>
        </p:nvSpPr>
        <p:spPr>
          <a:xfrm>
            <a:off x="6861032" y="1551120"/>
            <a:ext cx="1833981" cy="444824"/>
          </a:xfrm>
          <a:prstGeom prst="roundRect">
            <a:avLst/>
          </a:prstGeom>
          <a:solidFill>
            <a:srgbClr val="FFC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82825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8F5DA-623E-F9D0-0F7E-D8C9F077B1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B3A6C"/>
                </a:solidFill>
                <a:latin typeface="Yantramanav"/>
              </a:rPr>
              <a:t>Better Together: </a:t>
            </a:r>
            <a:br>
              <a:rPr lang="en-US" b="1" dirty="0">
                <a:solidFill>
                  <a:srgbClr val="2B3A6C"/>
                </a:solidFill>
                <a:latin typeface="Yantramanav"/>
              </a:rPr>
            </a:br>
            <a:r>
              <a:rPr lang="en-US" b="1" dirty="0">
                <a:solidFill>
                  <a:srgbClr val="2B3A6C"/>
                </a:solidFill>
                <a:latin typeface="Yantramanav"/>
              </a:rPr>
              <a:t>Text + Context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818909-9884-D518-A53B-50BCDD43BC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https://www.semanticscholar.org/api-gallery/better-together</a:t>
            </a:r>
            <a:r>
              <a:rPr lang="en-US" dirty="0"/>
              <a:t>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675928C-0A18-E8E6-1B9B-DC6D16C00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114" y="4121303"/>
            <a:ext cx="2457144" cy="245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F7974-1E9D-F016-885B-C06A05A1E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D51399-58A2-7C9C-13A8-94375871E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102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F361B-B5F0-D489-874A-059B14D4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hlinkClick r:id="rId2"/>
              </a:rPr>
              <a:t>https://www.semanticscholar.org/product/api/gallery</a:t>
            </a:r>
            <a:r>
              <a:rPr lang="en-US" sz="3600" dirty="0"/>
              <a:t> 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630D30DC-9DEC-0EA2-DD40-ED3D86FE4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6945" y="1427328"/>
            <a:ext cx="12160991" cy="559168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5D902-2585-81AA-EE4F-2064188CC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967CA4-FFD8-CDDB-C9DB-44651BC8B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</a:t>
            </a:fld>
            <a:endParaRPr lang="en-US"/>
          </a:p>
        </p:txBody>
      </p:sp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DBD2DAD5-1451-3BF9-837D-B57ED3AE3149}"/>
              </a:ext>
            </a:extLst>
          </p:cNvPr>
          <p:cNvSpPr/>
          <p:nvPr/>
        </p:nvSpPr>
        <p:spPr>
          <a:xfrm>
            <a:off x="10056019" y="6270675"/>
            <a:ext cx="1491476" cy="444399"/>
          </a:xfrm>
          <a:prstGeom prst="wedgeRoundRectCallout">
            <a:avLst>
              <a:gd name="adj1" fmla="val -37517"/>
              <a:gd name="adj2" fmla="val -8357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click here</a:t>
            </a:r>
            <a:endParaRPr lang="en-US" sz="2400" dirty="0">
              <a:solidFill>
                <a:schemeClr val="bg1"/>
              </a:solidFill>
              <a:ea typeface="Cambria Math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35472C-F9D9-DBC1-D8BF-FF11EB69B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01" y="2576113"/>
            <a:ext cx="2457144" cy="245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60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3CCC2-F2B5-A684-2DBD-145F30D97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33E1C-F753-6AD4-9A9C-A1C6FA030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6</a:t>
            </a:fld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793AA065-E908-2705-E238-9325AE5DDF6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940997" y="251700"/>
            <a:ext cx="7898621" cy="6354600"/>
          </a:xfrm>
        </p:spPr>
      </p:pic>
      <p:sp>
        <p:nvSpPr>
          <p:cNvPr id="8" name="Google Shape;192;p14">
            <a:extLst>
              <a:ext uri="{FF2B5EF4-FFF2-40B4-BE49-F238E27FC236}">
                <a16:creationId xmlns:a16="http://schemas.microsoft.com/office/drawing/2014/main" id="{E29F70B5-7DFB-7085-B38C-84B1B7F107AE}"/>
              </a:ext>
            </a:extLst>
          </p:cNvPr>
          <p:cNvSpPr/>
          <p:nvPr/>
        </p:nvSpPr>
        <p:spPr>
          <a:xfrm>
            <a:off x="6495988" y="2604529"/>
            <a:ext cx="1491476" cy="444399"/>
          </a:xfrm>
          <a:prstGeom prst="wedgeRoundRectCallout">
            <a:avLst>
              <a:gd name="adj1" fmla="val -37517"/>
              <a:gd name="adj2" fmla="val -8357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&lt;return&gt;</a:t>
            </a:r>
            <a:endParaRPr lang="en-US" sz="2400" dirty="0">
              <a:solidFill>
                <a:schemeClr val="bg1"/>
              </a:solidFill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47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B6FE-00A2-2EED-2ACB-26AAB003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Better Together:</a:t>
            </a:r>
            <a:br>
              <a:rPr lang="en-US" dirty="0"/>
            </a:br>
            <a:r>
              <a:rPr lang="en-US" dirty="0"/>
              <a:t>Text (Titles, Abstracts, Body); Context (Citations)</a:t>
            </a:r>
          </a:p>
        </p:txBody>
      </p:sp>
      <p:pic>
        <p:nvPicPr>
          <p:cNvPr id="5" name="Content Placeholder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569A0BF9-7E0A-BD1F-883F-22756708D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393" y="1825625"/>
            <a:ext cx="9743213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6021C20-D7D5-98F6-F372-7549C03C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477A1-06C8-D542-F94E-8F11E4CC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7</a:t>
            </a:fld>
            <a:endParaRPr lang="en-US"/>
          </a:p>
        </p:txBody>
      </p:sp>
      <p:sp>
        <p:nvSpPr>
          <p:cNvPr id="3" name="Google Shape;192;p14">
            <a:extLst>
              <a:ext uri="{FF2B5EF4-FFF2-40B4-BE49-F238E27FC236}">
                <a16:creationId xmlns:a16="http://schemas.microsoft.com/office/drawing/2014/main" id="{ED46BE33-B7CB-DFF8-D4FD-9A1C26716476}"/>
              </a:ext>
            </a:extLst>
          </p:cNvPr>
          <p:cNvSpPr/>
          <p:nvPr/>
        </p:nvSpPr>
        <p:spPr>
          <a:xfrm>
            <a:off x="2151017" y="6124512"/>
            <a:ext cx="2327723" cy="681037"/>
          </a:xfrm>
          <a:prstGeom prst="wedgeRoundRectCallout">
            <a:avLst>
              <a:gd name="adj1" fmla="val -32695"/>
              <a:gd name="adj2" fmla="val -15413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BERT-like Deep Nets</a:t>
            </a:r>
            <a:endParaRPr sz="2400" dirty="0"/>
          </a:p>
        </p:txBody>
      </p:sp>
      <p:sp>
        <p:nvSpPr>
          <p:cNvPr id="4" name="Google Shape;192;p14">
            <a:extLst>
              <a:ext uri="{FF2B5EF4-FFF2-40B4-BE49-F238E27FC236}">
                <a16:creationId xmlns:a16="http://schemas.microsoft.com/office/drawing/2014/main" id="{558819C9-A622-E2DB-2A67-EC2B4AA0E0EE}"/>
              </a:ext>
            </a:extLst>
          </p:cNvPr>
          <p:cNvSpPr/>
          <p:nvPr/>
        </p:nvSpPr>
        <p:spPr>
          <a:xfrm>
            <a:off x="4820621" y="6072063"/>
            <a:ext cx="3008012" cy="785937"/>
          </a:xfrm>
          <a:prstGeom prst="wedgeRoundRectCallout">
            <a:avLst>
              <a:gd name="adj1" fmla="val -38190"/>
              <a:gd name="adj2" fmla="val -13129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ProNE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Spectral Clustering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803144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7D94C-30EB-86EB-FADB-84E1939B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Opportunity: More Realistic Benchmarks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8C83F4-AE8C-A03D-6E96-535E84AA1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81111-2624-6506-E346-C0614B2DE8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Large (Metcalfe’s Law)</a:t>
            </a:r>
          </a:p>
          <a:p>
            <a:r>
              <a:rPr lang="en-US" dirty="0"/>
              <a:t>Growing</a:t>
            </a:r>
          </a:p>
          <a:p>
            <a:r>
              <a:rPr lang="en-US" dirty="0"/>
              <a:t>Dirty  </a:t>
            </a:r>
          </a:p>
          <a:p>
            <a:pPr lvl="1"/>
            <a:r>
              <a:rPr lang="en-US" dirty="0"/>
              <a:t>Missing Values</a:t>
            </a:r>
          </a:p>
          <a:p>
            <a:pPr lvl="1"/>
            <a:r>
              <a:rPr lang="en-US" dirty="0"/>
              <a:t>Bad/misleading Values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5481EC-9918-3472-94AD-822C57F937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Idealizations (Standard Benchmarks)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58F134-5607-4419-2D48-285922219F3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Small</a:t>
            </a:r>
          </a:p>
          <a:p>
            <a:r>
              <a:rPr lang="en-US" dirty="0"/>
              <a:t>Static</a:t>
            </a:r>
          </a:p>
          <a:p>
            <a:r>
              <a:rPr lang="en-US" dirty="0"/>
              <a:t>Clean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0BFA723-4A6F-0124-E60C-88ECEFA13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11E133-0A46-4F56-3AB4-2ECD85D14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20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9A52255F-0D17-9B34-ABF0-F056C772FE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82800"/>
            <a:ext cx="5345394" cy="37229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C06370-1EE8-8CFD-2B64-E9CD8FCA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 (Dirty): Missing Values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33ED5-92B8-C58E-F7A3-1AE4A790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0A1D3-7F02-5CA4-60B2-EDFE8C38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37930" y="1825625"/>
                <a:ext cx="5681870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: papers with abstracts,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3200" dirty="0"/>
              </a:p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3200" dirty="0"/>
                  <a:t>: papers with links,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3200" dirty="0"/>
              </a:p>
              <a:p>
                <a:endParaRPr lang="en-US" sz="3200" dirty="0"/>
              </a:p>
              <a:p>
                <a:r>
                  <a:rPr lang="en-US" sz="3200" dirty="0"/>
                  <a:t>Opportunity: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3200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2800" dirty="0">
                    <a:ea typeface="Cambria Math" panose="02040503050406030204" pitchFamily="18" charset="0"/>
                  </a:rPr>
                  <a:t>Prior work targets small subset</a:t>
                </a:r>
                <a:endParaRPr lang="en-US" sz="2800" b="0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sz="2400" dirty="0"/>
                  <a:t>Specter: designed for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lvl="2"/>
                <a:r>
                  <a:rPr lang="en-US" sz="2400" dirty="0"/>
                  <a:t>GNNs: designed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37930" y="1825625"/>
                <a:ext cx="5681870" cy="4351338"/>
              </a:xfrm>
              <a:blipFill>
                <a:blip r:embed="rId3"/>
                <a:stretch>
                  <a:fillRect l="-2450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61A9CC4-3898-A355-474D-2133C9B5BD2C}"/>
              </a:ext>
            </a:extLst>
          </p:cNvPr>
          <p:cNvSpPr txBox="1"/>
          <p:nvPr/>
        </p:nvSpPr>
        <p:spPr>
          <a:xfrm>
            <a:off x="564045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CF8BB7-08D2-F323-9BE9-126C4251418D}"/>
              </a:ext>
            </a:extLst>
          </p:cNvPr>
          <p:cNvSpPr txBox="1"/>
          <p:nvPr/>
        </p:nvSpPr>
        <p:spPr>
          <a:xfrm>
            <a:off x="10483335" y="3467201"/>
            <a:ext cx="1034259" cy="954107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Other</a:t>
            </a:r>
          </a:p>
          <a:p>
            <a:pPr algn="ctr"/>
            <a:r>
              <a:rPr lang="en-US" sz="2800" dirty="0"/>
              <a:t>31%</a:t>
            </a:r>
          </a:p>
        </p:txBody>
      </p:sp>
    </p:spTree>
    <p:extLst>
      <p:ext uri="{BB962C8B-B14F-4D97-AF65-F5344CB8AC3E}">
        <p14:creationId xmlns:p14="http://schemas.microsoft.com/office/powerpoint/2010/main" val="561257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926</Words>
  <Application>Microsoft Macintosh PowerPoint</Application>
  <PresentationFormat>Widescreen</PresentationFormat>
  <Paragraphs>224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-apple-system</vt:lpstr>
      <vt:lpstr>Arial</vt:lpstr>
      <vt:lpstr>Calibri</vt:lpstr>
      <vt:lpstr>Calibri Light</vt:lpstr>
      <vt:lpstr>Cambria Math</vt:lpstr>
      <vt:lpstr>ElsevierGulliver</vt:lpstr>
      <vt:lpstr>ElsevierSans</vt:lpstr>
      <vt:lpstr>Lato</vt:lpstr>
      <vt:lpstr>Merriweather</vt:lpstr>
      <vt:lpstr>Roboto</vt:lpstr>
      <vt:lpstr>Yantramanav</vt:lpstr>
      <vt:lpstr>Office Theme</vt:lpstr>
      <vt:lpstr>Benchmarking</vt:lpstr>
      <vt:lpstr>Benchmarking:  Big Fan of Metrics (EMNLP)</vt:lpstr>
      <vt:lpstr>Benchmarking: Extrapolation: Past  Future</vt:lpstr>
      <vt:lpstr>Better Together:  Text + Context</vt:lpstr>
      <vt:lpstr>https://www.semanticscholar.org/product/api/gallery </vt:lpstr>
      <vt:lpstr>PowerPoint Presentation</vt:lpstr>
      <vt:lpstr>Better Together: Text (Titles, Abstracts, Body); Context (Citations)</vt:lpstr>
      <vt:lpstr>Opportunity: More Realistic Benchmarks</vt:lpstr>
      <vt:lpstr>Realities (Dirty): Missing Values</vt:lpstr>
      <vt:lpstr>Metcalfe’s Law (Network Effects)</vt:lpstr>
      <vt:lpstr>Better-Together Conjectures</vt:lpstr>
      <vt:lpstr>Opportunities</vt:lpstr>
      <vt:lpstr>PowerPoint Presentation</vt:lpstr>
      <vt:lpstr>It's tough to make predictions, especially about the future ― Yogi Berra</vt:lpstr>
      <vt:lpstr>Assign 200M papers to 100 bins (by time)</vt:lpstr>
      <vt:lpstr>Better Together Observations</vt:lpstr>
      <vt:lpstr>Benchmarking Take-Aways More Realistic Benchmarks</vt:lpstr>
      <vt:lpstr>Two Perspectives on Datasets</vt:lpstr>
      <vt:lpstr>Discussion of Validity Assumes: Intention</vt:lpstr>
      <vt:lpstr>Winograd Schema (GLUE WNLI)</vt:lpstr>
      <vt:lpstr>Winograd Schema (GLUE WNLI)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Better Together: JSALT-2023 (France) Text (Titles &amp; Abstracts); Context (Citations)</dc:title>
  <dc:creator>Church, Kenneth</dc:creator>
  <cp:lastModifiedBy>Kenneth Church</cp:lastModifiedBy>
  <cp:revision>5</cp:revision>
  <dcterms:created xsi:type="dcterms:W3CDTF">2023-09-05T01:19:38Z</dcterms:created>
  <dcterms:modified xsi:type="dcterms:W3CDTF">2023-10-17T21:42:58Z</dcterms:modified>
</cp:coreProperties>
</file>